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1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-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7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31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70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8247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994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3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436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79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590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EBEBE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193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99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37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75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07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77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10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87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8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969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  <p:sldLayoutId id="21474837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100000">
              <a:schemeClr val="bg2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470134"/>
            <a:ext cx="7274559" cy="46397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spc="-140" dirty="0"/>
              <a:t>NUOVE</a:t>
            </a:r>
            <a:r>
              <a:rPr sz="5400" spc="-70" dirty="0"/>
              <a:t> </a:t>
            </a:r>
            <a:r>
              <a:rPr sz="5400" spc="-585" dirty="0"/>
              <a:t>MISURE</a:t>
            </a:r>
            <a:r>
              <a:rPr sz="5400" spc="-60" dirty="0"/>
              <a:t> </a:t>
            </a:r>
            <a:r>
              <a:rPr sz="5400" spc="-590" dirty="0"/>
              <a:t>PE</a:t>
            </a:r>
            <a:r>
              <a:rPr sz="5400" spc="-665" dirty="0"/>
              <a:t>R</a:t>
            </a:r>
            <a:r>
              <a:rPr sz="5400" spc="-70" dirty="0"/>
              <a:t> </a:t>
            </a:r>
            <a:r>
              <a:rPr sz="5400" spc="-155" dirty="0"/>
              <a:t>LA </a:t>
            </a:r>
            <a:r>
              <a:rPr sz="5400" spc="-385" dirty="0" smtClean="0"/>
              <a:t>GESTIONE</a:t>
            </a:r>
            <a:r>
              <a:rPr sz="5400" spc="-70" dirty="0" smtClean="0"/>
              <a:t> </a:t>
            </a:r>
            <a:r>
              <a:rPr sz="5400" spc="-720" dirty="0"/>
              <a:t>DE</a:t>
            </a:r>
            <a:r>
              <a:rPr sz="5400" spc="-505" dirty="0"/>
              <a:t>I</a:t>
            </a:r>
            <a:r>
              <a:rPr sz="5400" spc="-75" dirty="0"/>
              <a:t> </a:t>
            </a:r>
            <a:r>
              <a:rPr sz="5400" spc="-204" dirty="0"/>
              <a:t>CASI</a:t>
            </a:r>
            <a:r>
              <a:rPr sz="5400" spc="-55" dirty="0"/>
              <a:t> </a:t>
            </a:r>
            <a:r>
              <a:rPr sz="5400" spc="-525" dirty="0" smtClean="0"/>
              <a:t>DI</a:t>
            </a:r>
            <a:r>
              <a:rPr lang="it-IT" sz="5400" spc="-525" dirty="0" smtClean="0"/>
              <a:t> </a:t>
            </a:r>
            <a:r>
              <a:rPr sz="5400" spc="-570" dirty="0" smtClean="0"/>
              <a:t>POSITIVIT</a:t>
            </a:r>
            <a:r>
              <a:rPr sz="5400" spc="-640" dirty="0" smtClean="0"/>
              <a:t>À</a:t>
            </a:r>
            <a:r>
              <a:rPr sz="5400" spc="-75" dirty="0" smtClean="0"/>
              <a:t> </a:t>
            </a:r>
            <a:r>
              <a:rPr sz="5400" spc="-635" dirty="0"/>
              <a:t>IN</a:t>
            </a:r>
            <a:r>
              <a:rPr sz="5400" spc="-70" dirty="0"/>
              <a:t> </a:t>
            </a:r>
            <a:r>
              <a:rPr sz="5400" spc="-265" dirty="0" smtClean="0"/>
              <a:t>CLASSE</a:t>
            </a:r>
            <a:r>
              <a:rPr lang="it-IT" sz="5400" spc="-265" dirty="0" smtClean="0"/>
              <a:t/>
            </a:r>
            <a:br>
              <a:rPr lang="it-IT" sz="5400" spc="-265" dirty="0" smtClean="0"/>
            </a:br>
            <a:endParaRPr sz="5400" dirty="0"/>
          </a:p>
          <a:p>
            <a:pPr marL="12700" algn="just">
              <a:lnSpc>
                <a:spcPct val="100000"/>
              </a:lnSpc>
              <a:spcBef>
                <a:spcPts val="785"/>
              </a:spcBef>
            </a:pPr>
            <a:r>
              <a:rPr sz="2400" spc="-335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z="2400" spc="-15" dirty="0">
                <a:solidFill>
                  <a:schemeClr val="bg1"/>
                </a:solidFill>
                <a:latin typeface="Verdana"/>
                <a:cs typeface="Verdana"/>
              </a:rPr>
              <a:t>N</a:t>
            </a:r>
            <a:r>
              <a:rPr sz="2400" spc="-15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chemeClr val="bg1"/>
                </a:solidFill>
                <a:latin typeface="Verdana"/>
                <a:cs typeface="Verdana"/>
              </a:rPr>
              <a:t>V</a:t>
            </a:r>
            <a:r>
              <a:rPr sz="2400" spc="-335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z="2400" spc="-10" dirty="0">
                <a:solidFill>
                  <a:schemeClr val="bg1"/>
                </a:solidFill>
                <a:latin typeface="Verdana"/>
                <a:cs typeface="Verdana"/>
              </a:rPr>
              <a:t>GOR</a:t>
            </a:r>
            <a:r>
              <a:rPr sz="2400" spc="-5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z="2400" spc="-1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400" spc="-45" dirty="0" smtClean="0">
                <a:solidFill>
                  <a:schemeClr val="bg1"/>
                </a:solidFill>
                <a:latin typeface="Verdana"/>
                <a:cs typeface="Verdana"/>
              </a:rPr>
              <a:t>D</a:t>
            </a:r>
            <a:r>
              <a:rPr sz="2400" spc="100" dirty="0" smtClean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lang="it-IT" sz="2400" spc="100" dirty="0" smtClean="0">
                <a:solidFill>
                  <a:schemeClr val="bg1"/>
                </a:solidFill>
                <a:latin typeface="Verdana"/>
                <a:cs typeface="Verdana"/>
              </a:rPr>
              <a:t>L 10</a:t>
            </a:r>
            <a:r>
              <a:rPr sz="2400" spc="-135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chemeClr val="bg1"/>
                </a:solidFill>
                <a:latin typeface="Verdana"/>
                <a:cs typeface="Verdana"/>
              </a:rPr>
              <a:t>GENN</a:t>
            </a:r>
            <a:r>
              <a:rPr sz="2400" spc="25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2400" spc="-335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z="2400" spc="145" dirty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z="2400" spc="-16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chemeClr val="bg1"/>
                </a:solidFill>
                <a:latin typeface="Verdana"/>
                <a:cs typeface="Verdana"/>
              </a:rPr>
              <a:t>2022</a:t>
            </a:r>
            <a:endParaRPr sz="24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4" name="AutoShape 2" descr="ZIP File Preview Image"/>
          <p:cNvSpPr>
            <a:spLocks noChangeAspect="1" noChangeArrowheads="1"/>
          </p:cNvSpPr>
          <p:nvPr/>
        </p:nvSpPr>
        <p:spPr bwMode="auto">
          <a:xfrm>
            <a:off x="9829800" y="4648200"/>
            <a:ext cx="1143000" cy="114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ZIP File Preview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4876800"/>
            <a:ext cx="4219238" cy="29840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237841"/>
            <a:ext cx="8534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spc="-4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40" dirty="0">
                <a:latin typeface="Verdana" panose="020B0604030504040204" pitchFamily="34" charset="0"/>
                <a:ea typeface="Verdana" panose="020B0604030504040204" pitchFamily="34" charset="0"/>
              </a:rPr>
              <a:t>CONTATTO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0" dirty="0"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10" dirty="0">
                <a:latin typeface="Verdana" panose="020B0604030504040204" pitchFamily="34" charset="0"/>
                <a:ea typeface="Verdana" panose="020B0604030504040204" pitchFamily="34" charset="0"/>
              </a:rPr>
              <a:t>AVVENUTO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9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1935275"/>
            <a:ext cx="73766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SCUOLA: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11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COSA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114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SUCCEDE?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932" y="2632709"/>
            <a:ext cx="9052560" cy="2080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0574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questo</a:t>
            </a:r>
            <a:r>
              <a:rPr sz="18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applicano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le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norme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vigore</a:t>
            </a:r>
            <a:r>
              <a:rPr sz="1800" spc="-1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30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dicembre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specificate </a:t>
            </a:r>
            <a:r>
              <a:rPr sz="1800" spc="-6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dalla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Nota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60153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Ministero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della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Salute: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94"/>
              </a:spcBef>
            </a:pPr>
            <a:r>
              <a:rPr sz="1450" b="1" spc="-90" dirty="0" smtClean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2.</a:t>
            </a:r>
            <a:r>
              <a:rPr sz="1450" b="1" spc="-85" dirty="0" smtClean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7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Soggetti</a:t>
            </a:r>
            <a:r>
              <a:rPr sz="1800" b="1" spc="-70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che </a:t>
            </a:r>
            <a:r>
              <a:rPr sz="1800" b="1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abbiano </a:t>
            </a:r>
            <a:r>
              <a:rPr sz="18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completato </a:t>
            </a:r>
            <a:r>
              <a:rPr sz="1800" b="1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il</a:t>
            </a:r>
            <a:r>
              <a:rPr sz="1800" b="1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ciclo </a:t>
            </a:r>
            <a:r>
              <a:rPr sz="1800" b="1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vaccinale </a:t>
            </a:r>
            <a:r>
              <a:rPr sz="1800" b="1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primario </a:t>
            </a:r>
            <a:r>
              <a:rPr sz="1800" b="1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 </a:t>
            </a:r>
            <a:r>
              <a:rPr sz="1800" b="1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più </a:t>
            </a:r>
            <a:r>
              <a:rPr sz="18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 </a:t>
            </a:r>
            <a:r>
              <a:rPr sz="1800" b="1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120 </a:t>
            </a:r>
            <a:r>
              <a:rPr sz="1800" b="1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r>
              <a:rPr sz="18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,</a:t>
            </a:r>
            <a:r>
              <a:rPr sz="18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che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abbiano</a:t>
            </a:r>
            <a:r>
              <a:rPr sz="18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tuttora</a:t>
            </a:r>
            <a:r>
              <a:rPr sz="1800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corso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validità</a:t>
            </a:r>
            <a:r>
              <a:rPr sz="18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il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green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pass,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se</a:t>
            </a:r>
            <a:r>
              <a:rPr sz="1800" b="1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asintomatici</a:t>
            </a:r>
            <a:r>
              <a:rPr sz="1800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: </a:t>
            </a:r>
            <a:r>
              <a:rPr sz="1800" spc="-6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la </a:t>
            </a:r>
            <a:r>
              <a:rPr sz="18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quarantena </a:t>
            </a:r>
            <a:r>
              <a:rPr sz="1800" b="1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ha </a:t>
            </a:r>
            <a:r>
              <a:rPr sz="1800" b="1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durata </a:t>
            </a:r>
            <a:r>
              <a:rPr sz="18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 </a:t>
            </a:r>
            <a:r>
              <a:rPr sz="1800" b="1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5</a:t>
            </a:r>
            <a:r>
              <a:rPr sz="1800" b="1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r>
              <a:rPr sz="18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,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purché </a:t>
            </a:r>
            <a:r>
              <a:rPr sz="1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 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termine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 </a:t>
            </a:r>
            <a:r>
              <a:rPr sz="18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tale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periodo 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risulti 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eseguito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un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test</a:t>
            </a:r>
            <a:r>
              <a:rPr sz="1800" b="1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molecolare</a:t>
            </a:r>
            <a:r>
              <a:rPr sz="18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antigenico</a:t>
            </a:r>
            <a:r>
              <a:rPr sz="18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con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risultato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negativo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;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800" y="5410200"/>
            <a:ext cx="2926358" cy="20696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066800" y="6096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235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Secondaria di Primo Grado</a:t>
            </a:r>
            <a: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4930" y="1143000"/>
            <a:ext cx="8534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spc="-4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40" dirty="0">
                <a:latin typeface="Verdana" panose="020B0604030504040204" pitchFamily="34" charset="0"/>
                <a:ea typeface="Verdana" panose="020B0604030504040204" pitchFamily="34" charset="0"/>
              </a:rPr>
              <a:t>CONTATTO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0" dirty="0"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10" dirty="0">
                <a:latin typeface="Verdana" panose="020B0604030504040204" pitchFamily="34" charset="0"/>
                <a:ea typeface="Verdana" panose="020B0604030504040204" pitchFamily="34" charset="0"/>
              </a:rPr>
              <a:t>AVVENUTO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9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1108" y="1784201"/>
            <a:ext cx="69956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SCUOLA: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11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COSA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114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SUCCEDE?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1623" y="2351023"/>
            <a:ext cx="9237345" cy="3750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questo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</a:t>
            </a:r>
            <a:r>
              <a:rPr sz="1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applicano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le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norme</a:t>
            </a:r>
            <a:r>
              <a:rPr sz="18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vigore</a:t>
            </a:r>
            <a:r>
              <a:rPr sz="1800" spc="-1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</a:t>
            </a:r>
            <a:r>
              <a:rPr sz="1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30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dicembre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specificate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>
              <a:lnSpc>
                <a:spcPts val="2050"/>
              </a:lnSpc>
            </a:pP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dalla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Nota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60153</a:t>
            </a:r>
            <a:r>
              <a:rPr sz="18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Ministero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della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Salute: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450" spc="-16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3</a:t>
            </a:r>
            <a:r>
              <a:rPr sz="1450" spc="-95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.</a:t>
            </a:r>
            <a:r>
              <a:rPr sz="145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800" spc="-3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8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ogg</a:t>
            </a:r>
            <a:r>
              <a:rPr sz="18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800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800" spc="-2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oma</a:t>
            </a:r>
            <a:r>
              <a:rPr sz="18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8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ci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</a:t>
            </a:r>
            <a:r>
              <a:rPr sz="1800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3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: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815"/>
              </a:spcBef>
              <a:tabLst>
                <a:tab pos="756285" algn="l"/>
              </a:tabLst>
            </a:pPr>
            <a:r>
              <a:rPr sz="1250" spc="-10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600" spc="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600" spc="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b</a:t>
            </a:r>
            <a:r>
              <a:rPr sz="16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b</a:t>
            </a:r>
            <a:r>
              <a:rPr sz="16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600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ano</a:t>
            </a:r>
            <a:r>
              <a:rPr sz="16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rice</a:t>
            </a:r>
            <a:r>
              <a:rPr sz="16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</a:t>
            </a:r>
            <a:r>
              <a:rPr sz="16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</a:t>
            </a:r>
            <a:r>
              <a:rPr sz="1600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600" spc="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6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6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do</a:t>
            </a:r>
            <a:r>
              <a:rPr sz="16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600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boo</a:t>
            </a:r>
            <a:r>
              <a:rPr sz="16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6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6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600" spc="-1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r,</a:t>
            </a:r>
            <a:r>
              <a:rPr sz="16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op</a:t>
            </a:r>
            <a:r>
              <a:rPr sz="16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</a:t>
            </a:r>
            <a:r>
              <a:rPr sz="16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ure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800"/>
              </a:spcBef>
              <a:tabLst>
                <a:tab pos="756285" algn="l"/>
              </a:tabLst>
            </a:pPr>
            <a:r>
              <a:rPr sz="1250" spc="-10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6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abbiano</a:t>
            </a:r>
            <a:r>
              <a:rPr sz="16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completato</a:t>
            </a:r>
            <a:r>
              <a:rPr sz="16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il</a:t>
            </a:r>
            <a:r>
              <a:rPr sz="16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ciclo</a:t>
            </a:r>
            <a:r>
              <a:rPr sz="16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vaccinale</a:t>
            </a:r>
            <a:r>
              <a:rPr sz="16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primario</a:t>
            </a:r>
            <a:r>
              <a:rPr sz="16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nei</a:t>
            </a:r>
            <a:r>
              <a:rPr sz="16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120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giorni</a:t>
            </a:r>
            <a:r>
              <a:rPr sz="16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precedenti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819"/>
              </a:spcBef>
              <a:tabLst>
                <a:tab pos="756285" algn="l"/>
              </a:tabLst>
            </a:pPr>
            <a:r>
              <a:rPr sz="1250" spc="-10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6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siano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guariti</a:t>
            </a:r>
            <a:r>
              <a:rPr sz="1600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infezione</a:t>
            </a:r>
            <a:r>
              <a:rPr sz="16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</a:t>
            </a:r>
            <a:r>
              <a:rPr sz="16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SARS-CoV-2</a:t>
            </a:r>
            <a:r>
              <a:rPr sz="16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nei</a:t>
            </a:r>
            <a:r>
              <a:rPr sz="16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120</a:t>
            </a:r>
            <a:r>
              <a:rPr sz="16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giorni</a:t>
            </a:r>
            <a:r>
              <a:rPr sz="16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precedenti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13384" marR="5080" algn="just">
              <a:lnSpc>
                <a:spcPct val="90300"/>
              </a:lnSpc>
              <a:spcBef>
                <a:spcPts val="990"/>
              </a:spcBef>
            </a:pPr>
            <a:r>
              <a:rPr sz="16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non</a:t>
            </a:r>
            <a:r>
              <a:rPr sz="16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si</a:t>
            </a:r>
            <a:r>
              <a:rPr sz="1600" b="1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applica </a:t>
            </a:r>
            <a:r>
              <a:rPr sz="16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la </a:t>
            </a:r>
            <a:r>
              <a:rPr sz="16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quarantena </a:t>
            </a:r>
            <a:r>
              <a:rPr sz="16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ed </a:t>
            </a:r>
            <a:r>
              <a:rPr sz="1600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è </a:t>
            </a:r>
            <a:r>
              <a:rPr sz="16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fatto </a:t>
            </a:r>
            <a:r>
              <a:rPr sz="16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obbligo </a:t>
            </a:r>
            <a:r>
              <a:rPr sz="16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 </a:t>
            </a:r>
            <a:r>
              <a:rPr sz="16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indossare</a:t>
            </a:r>
            <a:r>
              <a:rPr sz="1600" b="1" spc="3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dispositivi </a:t>
            </a:r>
            <a:r>
              <a:rPr sz="16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 </a:t>
            </a:r>
            <a:r>
              <a:rPr sz="16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protezione </a:t>
            </a:r>
            <a:r>
              <a:rPr sz="16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delle </a:t>
            </a:r>
            <a:r>
              <a:rPr sz="16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vie </a:t>
            </a:r>
            <a:r>
              <a:rPr sz="16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respiratorie </a:t>
            </a:r>
            <a:r>
              <a:rPr sz="16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 tipo </a:t>
            </a:r>
            <a:r>
              <a:rPr sz="1600" b="1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FFP2</a:t>
            </a:r>
            <a:r>
              <a:rPr sz="1600" b="1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per </a:t>
            </a:r>
            <a:r>
              <a:rPr sz="16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almeno </a:t>
            </a:r>
            <a:r>
              <a:rPr sz="1600" b="1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10 </a:t>
            </a:r>
            <a:r>
              <a:rPr sz="1600" b="1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 </a:t>
            </a:r>
            <a:r>
              <a:rPr sz="16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dall’ultima </a:t>
            </a:r>
            <a:r>
              <a:rPr sz="1600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esposizione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 </a:t>
            </a:r>
            <a:r>
              <a:rPr sz="16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caso. </a:t>
            </a:r>
            <a:r>
              <a:rPr sz="1600" b="1" spc="-2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Il </a:t>
            </a:r>
            <a:r>
              <a:rPr sz="1600" b="1" spc="-2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periodo</a:t>
            </a:r>
            <a:r>
              <a:rPr sz="16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6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Auto-sorveglianza</a:t>
            </a:r>
            <a:r>
              <a:rPr sz="1600" b="1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termina</a:t>
            </a:r>
            <a:r>
              <a:rPr sz="16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</a:t>
            </a:r>
            <a:r>
              <a:rPr sz="16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giorno</a:t>
            </a:r>
            <a:r>
              <a:rPr sz="1600" b="1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5.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  <a:p>
            <a:pPr marL="413384" marR="6985" algn="just">
              <a:lnSpc>
                <a:spcPct val="89800"/>
              </a:lnSpc>
              <a:spcBef>
                <a:spcPts val="1000"/>
              </a:spcBef>
            </a:pPr>
            <a:r>
              <a:rPr sz="16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E’ </a:t>
            </a:r>
            <a:r>
              <a:rPr sz="16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prevista l’e</a:t>
            </a:r>
            <a:r>
              <a:rPr sz="1600" b="1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ffettuazione </a:t>
            </a:r>
            <a:r>
              <a:rPr sz="16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 </a:t>
            </a:r>
            <a:r>
              <a:rPr sz="1600" b="1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un </a:t>
            </a:r>
            <a:r>
              <a:rPr sz="1600" b="1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test</a:t>
            </a:r>
            <a:r>
              <a:rPr sz="1600" b="1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antigenico rapido </a:t>
            </a:r>
            <a:r>
              <a:rPr sz="1600" b="1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 </a:t>
            </a:r>
            <a:r>
              <a:rPr sz="16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molecolare </a:t>
            </a:r>
            <a:r>
              <a:rPr sz="16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per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la </a:t>
            </a:r>
            <a:r>
              <a:rPr sz="1600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rilevazione </a:t>
            </a:r>
            <a:r>
              <a:rPr sz="16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dell’antigene </a:t>
            </a:r>
            <a:r>
              <a:rPr sz="16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Sars-Cov-2 </a:t>
            </a:r>
            <a:r>
              <a:rPr sz="16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alla </a:t>
            </a:r>
            <a:r>
              <a:rPr sz="16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prima </a:t>
            </a:r>
            <a:r>
              <a:rPr sz="1600" b="1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comparsa </a:t>
            </a:r>
            <a:r>
              <a:rPr sz="16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dei </a:t>
            </a:r>
            <a:r>
              <a:rPr sz="1600" b="1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sintomi</a:t>
            </a:r>
            <a:r>
              <a:rPr sz="1600" b="1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6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e, </a:t>
            </a:r>
            <a:r>
              <a:rPr sz="16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se </a:t>
            </a:r>
            <a:r>
              <a:rPr sz="16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ancora </a:t>
            </a:r>
            <a:r>
              <a:rPr sz="16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sintomatici,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 </a:t>
            </a:r>
            <a:r>
              <a:rPr sz="16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quinto giorno </a:t>
            </a:r>
            <a:r>
              <a:rPr sz="16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successivo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alla </a:t>
            </a:r>
            <a:r>
              <a:rPr sz="1600" spc="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data </a:t>
            </a:r>
            <a:r>
              <a:rPr sz="16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dell’ultimo </a:t>
            </a:r>
            <a:r>
              <a:rPr sz="16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contatto </a:t>
            </a:r>
            <a:r>
              <a:rPr sz="16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stretto </a:t>
            </a:r>
            <a:r>
              <a:rPr sz="16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 </a:t>
            </a:r>
            <a:r>
              <a:rPr sz="16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soggetti </a:t>
            </a:r>
            <a:r>
              <a:rPr sz="16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confermati </a:t>
            </a:r>
            <a:r>
              <a:rPr sz="16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positivi</a:t>
            </a:r>
            <a:r>
              <a:rPr sz="16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</a:t>
            </a:r>
            <a:r>
              <a:rPr sz="16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Covid</a:t>
            </a:r>
            <a:r>
              <a:rPr sz="16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6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19.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330" y="5334000"/>
            <a:ext cx="3034098" cy="21458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524000" y="576124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235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Secondaria di Primo Grado</a:t>
            </a:r>
            <a: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485054"/>
            <a:ext cx="855218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0" dirty="0" smtClean="0">
                <a:latin typeface="Verdana" panose="020B0604030504040204" pitchFamily="34" charset="0"/>
                <a:ea typeface="Verdana" panose="020B0604030504040204" pitchFamily="34" charset="0"/>
              </a:rPr>
              <a:t>MIA</a:t>
            </a:r>
            <a:r>
              <a:rPr lang="it-IT" spc="-170" dirty="0" smtClean="0">
                <a:latin typeface="Verdana" panose="020B0604030504040204" pitchFamily="34" charset="0"/>
                <a:ea typeface="Verdana" panose="020B0604030504040204" pitchFamily="34" charset="0"/>
              </a:rPr>
              <a:t>/o</a:t>
            </a:r>
            <a:r>
              <a:rPr spc="-5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95" dirty="0" smtClean="0">
                <a:latin typeface="Verdana" panose="020B0604030504040204" pitchFamily="34" charset="0"/>
                <a:ea typeface="Verdana" panose="020B0604030504040204" pitchFamily="34" charset="0"/>
              </a:rPr>
              <a:t>FIGLIA</a:t>
            </a:r>
            <a:r>
              <a:rPr lang="it-IT" spc="-295" dirty="0" smtClean="0">
                <a:latin typeface="Verdana" panose="020B0604030504040204" pitchFamily="34" charset="0"/>
                <a:ea typeface="Verdana" panose="020B0604030504040204" pitchFamily="34" charset="0"/>
              </a:rPr>
              <a:t>/o</a:t>
            </a:r>
            <a:r>
              <a:rPr spc="-25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00" dirty="0" smtClean="0">
                <a:latin typeface="Verdana" panose="020B0604030504040204" pitchFamily="34" charset="0"/>
                <a:ea typeface="Verdana" panose="020B0604030504040204" pitchFamily="34" charset="0"/>
              </a:rPr>
              <a:t>POSITIV</a:t>
            </a:r>
            <a:r>
              <a:rPr spc="-330" dirty="0" smtClean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it-IT" spc="-330" dirty="0" smtClean="0">
                <a:latin typeface="Verdana" panose="020B0604030504040204" pitchFamily="34" charset="0"/>
                <a:ea typeface="Verdana" panose="020B0604030504040204" pitchFamily="34" charset="0"/>
              </a:rPr>
              <a:t>/o</a:t>
            </a:r>
            <a:r>
              <a:rPr spc="-3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9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35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spc="-2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70" dirty="0">
                <a:latin typeface="Verdana" panose="020B0604030504040204" pitchFamily="34" charset="0"/>
                <a:ea typeface="Verdana" panose="020B0604030504040204" pitchFamily="34" charset="0"/>
              </a:rPr>
              <a:t>TAMPONE: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1572529"/>
            <a:ext cx="48620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11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COSA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6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DEVO</a:t>
            </a:r>
            <a:r>
              <a:rPr sz="3600" b="1" spc="-5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21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FARE?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932" y="2488330"/>
            <a:ext cx="7300468" cy="3328475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Scrivere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subito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 err="1">
                <a:solidFill>
                  <a:srgbClr val="404040"/>
                </a:solidFill>
                <a:latin typeface="Verdana"/>
                <a:cs typeface="Verdana"/>
              </a:rPr>
              <a:t>un’email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 smtClean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lang="it-IT" sz="1800" spc="5" dirty="0" smtClean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35" dirty="0" smtClean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 err="1" smtClean="0">
                <a:solidFill>
                  <a:srgbClr val="404040"/>
                </a:solidFill>
                <a:latin typeface="Verdana"/>
                <a:cs typeface="Verdana"/>
              </a:rPr>
              <a:t>seguent</a:t>
            </a:r>
            <a:r>
              <a:rPr lang="it-IT" sz="1800" spc="-45" dirty="0" smtClean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90" dirty="0" smtClean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 err="1" smtClean="0">
                <a:solidFill>
                  <a:srgbClr val="404040"/>
                </a:solidFill>
                <a:latin typeface="Verdana"/>
                <a:cs typeface="Verdana"/>
              </a:rPr>
              <a:t>indiri</a:t>
            </a:r>
            <a:r>
              <a:rPr lang="it-IT" sz="1800" spc="-120" dirty="0" err="1" smtClean="0">
                <a:solidFill>
                  <a:srgbClr val="404040"/>
                </a:solidFill>
                <a:latin typeface="Verdana"/>
                <a:cs typeface="Verdana"/>
              </a:rPr>
              <a:t>zzo</a:t>
            </a:r>
            <a:r>
              <a:rPr sz="1800" spc="-120" dirty="0" smtClean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 dirty="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r>
              <a:rPr sz="1250" spc="-10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lang="it-IT" sz="3200" spc="-100" dirty="0" smtClean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miic880008@istruzione.it</a:t>
            </a: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endParaRPr sz="19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05"/>
              </a:spcBef>
              <a:tabLst>
                <a:tab pos="354965" algn="l"/>
              </a:tabLst>
            </a:pPr>
            <a:r>
              <a:rPr sz="2800" spc="-150" dirty="0">
                <a:solidFill>
                  <a:schemeClr val="bg1"/>
                </a:solidFill>
                <a:latin typeface="Lucida Sans Unicode"/>
                <a:cs typeface="Lucida Sans Unicode"/>
              </a:rPr>
              <a:t>▶</a:t>
            </a: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	</a:t>
            </a:r>
            <a:r>
              <a:rPr spc="-15" dirty="0">
                <a:solidFill>
                  <a:schemeClr val="bg1"/>
                </a:solidFill>
                <a:latin typeface="Verdana"/>
                <a:cs typeface="Verdana"/>
              </a:rPr>
              <a:t>Nell’email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10" dirty="0">
                <a:solidFill>
                  <a:schemeClr val="bg1"/>
                </a:solidFill>
                <a:latin typeface="Verdana"/>
                <a:cs typeface="Verdana"/>
              </a:rPr>
              <a:t>vanno</a:t>
            </a:r>
            <a:r>
              <a:rPr spc="-13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20" dirty="0">
                <a:solidFill>
                  <a:schemeClr val="bg1"/>
                </a:solidFill>
                <a:latin typeface="Verdana"/>
                <a:cs typeface="Verdana"/>
              </a:rPr>
              <a:t>indicate</a:t>
            </a:r>
            <a:r>
              <a:rPr spc="-14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5" dirty="0">
                <a:solidFill>
                  <a:schemeClr val="bg1"/>
                </a:solidFill>
                <a:latin typeface="Verdana"/>
                <a:cs typeface="Verdana"/>
              </a:rPr>
              <a:t>le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45" dirty="0">
                <a:solidFill>
                  <a:schemeClr val="bg1"/>
                </a:solidFill>
                <a:latin typeface="Verdana"/>
                <a:cs typeface="Verdana"/>
              </a:rPr>
              <a:t>seguenti</a:t>
            </a:r>
            <a:r>
              <a:rPr spc="-8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80" dirty="0">
                <a:solidFill>
                  <a:schemeClr val="bg1"/>
                </a:solidFill>
                <a:latin typeface="Verdana"/>
                <a:cs typeface="Verdana"/>
              </a:rPr>
              <a:t>informazioni:</a:t>
            </a:r>
            <a:endParaRPr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r>
              <a:rPr spc="-100" dirty="0">
                <a:solidFill>
                  <a:schemeClr val="bg1"/>
                </a:solidFill>
                <a:latin typeface="Lucida Sans Unicode"/>
                <a:cs typeface="Lucida Sans Unicode"/>
              </a:rPr>
              <a:t>▶	</a:t>
            </a:r>
            <a:r>
              <a:rPr spc="-10" dirty="0">
                <a:solidFill>
                  <a:schemeClr val="bg1"/>
                </a:solidFill>
                <a:latin typeface="Verdana"/>
                <a:cs typeface="Verdana"/>
              </a:rPr>
              <a:t>Da</a:t>
            </a:r>
            <a:r>
              <a:rPr spc="-20" dirty="0">
                <a:solidFill>
                  <a:schemeClr val="bg1"/>
                </a:solidFill>
                <a:latin typeface="Verdana"/>
                <a:cs typeface="Verdana"/>
              </a:rPr>
              <a:t>t</a:t>
            </a:r>
            <a:r>
              <a:rPr spc="125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80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pc="-1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05" dirty="0">
                <a:solidFill>
                  <a:schemeClr val="bg1"/>
                </a:solidFill>
                <a:latin typeface="Verdana"/>
                <a:cs typeface="Verdana"/>
              </a:rPr>
              <a:t>t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10" dirty="0">
                <a:solidFill>
                  <a:schemeClr val="bg1"/>
                </a:solidFill>
                <a:latin typeface="Verdana"/>
                <a:cs typeface="Verdana"/>
              </a:rPr>
              <a:t>po</a:t>
            </a:r>
            <a:r>
              <a:rPr spc="20" dirty="0">
                <a:solidFill>
                  <a:schemeClr val="bg1"/>
                </a:solidFill>
                <a:latin typeface="Verdana"/>
                <a:cs typeface="Verdana"/>
              </a:rPr>
              <a:t>l</a:t>
            </a:r>
            <a:r>
              <a:rPr spc="70" dirty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pc="65" dirty="0">
                <a:solidFill>
                  <a:schemeClr val="bg1"/>
                </a:solidFill>
                <a:latin typeface="Verdana"/>
                <a:cs typeface="Verdana"/>
              </a:rPr>
              <a:t>g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125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pc="-1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85" dirty="0">
                <a:solidFill>
                  <a:schemeClr val="bg1"/>
                </a:solidFill>
                <a:latin typeface="Verdana"/>
                <a:cs typeface="Verdana"/>
              </a:rPr>
              <a:t>d</a:t>
            </a:r>
            <a:r>
              <a:rPr spc="75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l</a:t>
            </a:r>
            <a:r>
              <a:rPr spc="-11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05" dirty="0">
                <a:solidFill>
                  <a:schemeClr val="bg1"/>
                </a:solidFill>
                <a:latin typeface="Verdana"/>
                <a:cs typeface="Verdana"/>
              </a:rPr>
              <a:t>t</a:t>
            </a:r>
            <a:r>
              <a:rPr spc="20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pc="40" dirty="0">
                <a:solidFill>
                  <a:schemeClr val="bg1"/>
                </a:solidFill>
                <a:latin typeface="Verdana"/>
                <a:cs typeface="Verdana"/>
              </a:rPr>
              <a:t>m</a:t>
            </a:r>
            <a:r>
              <a:rPr spc="45" dirty="0">
                <a:solidFill>
                  <a:schemeClr val="bg1"/>
                </a:solidFill>
                <a:latin typeface="Verdana"/>
                <a:cs typeface="Verdana"/>
              </a:rPr>
              <a:t>pon</a:t>
            </a:r>
            <a:r>
              <a:rPr spc="50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pc="-11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80" dirty="0">
                <a:solidFill>
                  <a:schemeClr val="bg1"/>
                </a:solidFill>
                <a:latin typeface="Verdana"/>
                <a:cs typeface="Verdana"/>
              </a:rPr>
              <a:t>(</a:t>
            </a:r>
            <a:r>
              <a:rPr spc="75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pc="-215" dirty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pc="-150" dirty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r>
              <a:rPr spc="-8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5" dirty="0">
                <a:solidFill>
                  <a:schemeClr val="bg1"/>
                </a:solidFill>
                <a:latin typeface="Verdana"/>
                <a:cs typeface="Verdana"/>
              </a:rPr>
              <a:t>rap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80" dirty="0">
                <a:solidFill>
                  <a:schemeClr val="bg1"/>
                </a:solidFill>
                <a:latin typeface="Verdana"/>
                <a:cs typeface="Verdana"/>
              </a:rPr>
              <a:t>do</a:t>
            </a:r>
            <a:r>
              <a:rPr spc="-1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1</a:t>
            </a:r>
            <a:r>
              <a:rPr spc="-135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pc="-100" dirty="0">
                <a:solidFill>
                  <a:schemeClr val="bg1"/>
                </a:solidFill>
                <a:latin typeface="Verdana"/>
                <a:cs typeface="Verdana"/>
              </a:rPr>
              <a:t>/01/20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)</a:t>
            </a:r>
            <a:endParaRPr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10"/>
              </a:spcBef>
              <a:tabLst>
                <a:tab pos="756285" algn="l"/>
              </a:tabLst>
            </a:pPr>
            <a:r>
              <a:rPr spc="-100" dirty="0">
                <a:solidFill>
                  <a:schemeClr val="bg1"/>
                </a:solidFill>
                <a:latin typeface="Lucida Sans Unicode"/>
                <a:cs typeface="Lucida Sans Unicode"/>
              </a:rPr>
              <a:t>▶	</a:t>
            </a:r>
            <a:r>
              <a:rPr spc="-160" dirty="0">
                <a:solidFill>
                  <a:schemeClr val="bg1"/>
                </a:solidFill>
                <a:latin typeface="Verdana"/>
                <a:cs typeface="Verdana"/>
              </a:rPr>
              <a:t>U</a:t>
            </a:r>
            <a:r>
              <a:rPr spc="-105" dirty="0">
                <a:solidFill>
                  <a:schemeClr val="bg1"/>
                </a:solidFill>
                <a:latin typeface="Verdana"/>
                <a:cs typeface="Verdana"/>
              </a:rPr>
              <a:t>lt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5" dirty="0">
                <a:solidFill>
                  <a:schemeClr val="bg1"/>
                </a:solidFill>
                <a:latin typeface="Verdana"/>
                <a:cs typeface="Verdana"/>
              </a:rPr>
              <a:t>mo</a:t>
            </a:r>
            <a:r>
              <a:rPr spc="-9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65" dirty="0">
                <a:solidFill>
                  <a:schemeClr val="bg1"/>
                </a:solidFill>
                <a:latin typeface="Verdana"/>
                <a:cs typeface="Verdana"/>
              </a:rPr>
              <a:t>g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-25" dirty="0">
                <a:solidFill>
                  <a:schemeClr val="bg1"/>
                </a:solidFill>
                <a:latin typeface="Verdana"/>
                <a:cs typeface="Verdana"/>
              </a:rPr>
              <a:t>orno</a:t>
            </a:r>
            <a:r>
              <a:rPr spc="-10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25" dirty="0">
                <a:solidFill>
                  <a:schemeClr val="bg1"/>
                </a:solidFill>
                <a:latin typeface="Verdana"/>
                <a:cs typeface="Verdana"/>
              </a:rPr>
              <a:t>d</a:t>
            </a:r>
            <a:r>
              <a:rPr spc="-10" dirty="0">
                <a:solidFill>
                  <a:schemeClr val="bg1"/>
                </a:solidFill>
                <a:latin typeface="Verdana"/>
                <a:cs typeface="Verdana"/>
              </a:rPr>
              <a:t>i</a:t>
            </a:r>
            <a:r>
              <a:rPr spc="-10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35" dirty="0">
                <a:solidFill>
                  <a:schemeClr val="bg1"/>
                </a:solidFill>
                <a:latin typeface="Verdana"/>
                <a:cs typeface="Verdana"/>
              </a:rPr>
              <a:t>frequen</a:t>
            </a:r>
            <a:r>
              <a:rPr spc="-45" dirty="0">
                <a:solidFill>
                  <a:schemeClr val="bg1"/>
                </a:solidFill>
                <a:latin typeface="Verdana"/>
                <a:cs typeface="Verdana"/>
              </a:rPr>
              <a:t>z</a:t>
            </a:r>
            <a:r>
              <a:rPr spc="125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pc="-1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75" dirty="0">
                <a:solidFill>
                  <a:schemeClr val="bg1"/>
                </a:solidFill>
                <a:latin typeface="Verdana"/>
                <a:cs typeface="Verdana"/>
              </a:rPr>
              <a:t>(</a:t>
            </a:r>
            <a:r>
              <a:rPr spc="75" dirty="0">
                <a:solidFill>
                  <a:schemeClr val="bg1"/>
                </a:solidFill>
                <a:latin typeface="Verdana"/>
                <a:cs typeface="Verdana"/>
              </a:rPr>
              <a:t>e</a:t>
            </a:r>
            <a:r>
              <a:rPr spc="-215" dirty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pc="-150" dirty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r>
              <a:rPr spc="-8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1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1</a:t>
            </a:r>
            <a:r>
              <a:rPr spc="-100" dirty="0">
                <a:solidFill>
                  <a:schemeClr val="bg1"/>
                </a:solidFill>
                <a:latin typeface="Verdana"/>
                <a:cs typeface="Verdana"/>
              </a:rPr>
              <a:t>/01/20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spc="-140" dirty="0">
                <a:solidFill>
                  <a:schemeClr val="bg1"/>
                </a:solidFill>
                <a:latin typeface="Verdana"/>
                <a:cs typeface="Verdana"/>
              </a:rPr>
              <a:t>)</a:t>
            </a:r>
            <a:endParaRPr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  <a:tabLst>
                <a:tab pos="756285" algn="l"/>
              </a:tabLst>
            </a:pPr>
            <a:r>
              <a:rPr spc="-100" dirty="0">
                <a:solidFill>
                  <a:schemeClr val="bg1"/>
                </a:solidFill>
                <a:latin typeface="Lucida Sans Unicode"/>
                <a:cs typeface="Lucida Sans Unicode"/>
              </a:rPr>
              <a:t>▶	</a:t>
            </a:r>
            <a:r>
              <a:rPr spc="20" dirty="0">
                <a:solidFill>
                  <a:schemeClr val="bg1"/>
                </a:solidFill>
                <a:latin typeface="Verdana"/>
                <a:cs typeface="Verdana"/>
              </a:rPr>
              <a:t>Data</a:t>
            </a:r>
            <a:r>
              <a:rPr spc="-12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chemeClr val="bg1"/>
                </a:solidFill>
                <a:latin typeface="Verdana"/>
                <a:cs typeface="Verdana"/>
              </a:rPr>
              <a:t>eventuale</a:t>
            </a:r>
            <a:r>
              <a:rPr spc="-13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45" dirty="0">
                <a:solidFill>
                  <a:schemeClr val="bg1"/>
                </a:solidFill>
                <a:latin typeface="Verdana"/>
                <a:cs typeface="Verdana"/>
              </a:rPr>
              <a:t>insorgenza</a:t>
            </a:r>
            <a:r>
              <a:rPr spc="-9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15" dirty="0">
                <a:solidFill>
                  <a:schemeClr val="bg1"/>
                </a:solidFill>
                <a:latin typeface="Verdana"/>
                <a:cs typeface="Verdana"/>
              </a:rPr>
              <a:t>dei</a:t>
            </a:r>
            <a:r>
              <a:rPr spc="-1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85" dirty="0">
                <a:solidFill>
                  <a:schemeClr val="bg1"/>
                </a:solidFill>
                <a:latin typeface="Verdana"/>
                <a:cs typeface="Verdana"/>
              </a:rPr>
              <a:t>sintomi</a:t>
            </a:r>
            <a:r>
              <a:rPr spc="-1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14" dirty="0">
                <a:solidFill>
                  <a:schemeClr val="bg1"/>
                </a:solidFill>
                <a:latin typeface="Verdana"/>
                <a:cs typeface="Verdana"/>
              </a:rPr>
              <a:t>(es.</a:t>
            </a:r>
            <a:r>
              <a:rPr spc="-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pc="-120" dirty="0">
                <a:solidFill>
                  <a:schemeClr val="bg1"/>
                </a:solidFill>
                <a:latin typeface="Verdana"/>
                <a:cs typeface="Verdana"/>
              </a:rPr>
              <a:t>11/01/20221</a:t>
            </a:r>
            <a:r>
              <a:rPr sz="1600" spc="-120" dirty="0">
                <a:solidFill>
                  <a:schemeClr val="bg1"/>
                </a:solidFill>
                <a:latin typeface="Verdana"/>
                <a:cs typeface="Verdana"/>
              </a:rPr>
              <a:t>)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281" y="4800600"/>
            <a:ext cx="3788278" cy="267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485054"/>
            <a:ext cx="85979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0" dirty="0" smtClean="0">
                <a:latin typeface="Verdana" panose="020B0604030504040204" pitchFamily="34" charset="0"/>
                <a:ea typeface="Verdana" panose="020B0604030504040204" pitchFamily="34" charset="0"/>
              </a:rPr>
              <a:t>MIA</a:t>
            </a:r>
            <a:r>
              <a:rPr lang="it-IT" spc="-170" dirty="0" smtClean="0">
                <a:latin typeface="Verdana" panose="020B0604030504040204" pitchFamily="34" charset="0"/>
                <a:ea typeface="Verdana" panose="020B0604030504040204" pitchFamily="34" charset="0"/>
              </a:rPr>
              <a:t>/O</a:t>
            </a:r>
            <a:r>
              <a:rPr spc="-5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95" dirty="0" smtClean="0">
                <a:latin typeface="Verdana" panose="020B0604030504040204" pitchFamily="34" charset="0"/>
                <a:ea typeface="Verdana" panose="020B0604030504040204" pitchFamily="34" charset="0"/>
              </a:rPr>
              <a:t>FIGLIA</a:t>
            </a:r>
            <a:r>
              <a:rPr lang="it-IT" spc="-25" dirty="0" smtClean="0">
                <a:latin typeface="Verdana" panose="020B0604030504040204" pitchFamily="34" charset="0"/>
                <a:ea typeface="Verdana" panose="020B0604030504040204" pitchFamily="34" charset="0"/>
              </a:rPr>
              <a:t>/O </a:t>
            </a:r>
            <a:r>
              <a:rPr spc="-345" dirty="0" smtClean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pc="-5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90" dirty="0" smtClean="0">
                <a:latin typeface="Verdana" panose="020B0604030504040204" pitchFamily="34" charset="0"/>
                <a:ea typeface="Verdana" panose="020B0604030504040204" pitchFamily="34" charset="0"/>
              </a:rPr>
              <a:t>POSITIV</a:t>
            </a:r>
            <a:r>
              <a:rPr lang="it-IT" spc="-290" dirty="0" smtClean="0">
                <a:latin typeface="Verdana" panose="020B0604030504040204" pitchFamily="34" charset="0"/>
                <a:ea typeface="Verdana" panose="020B0604030504040204" pitchFamily="34" charset="0"/>
              </a:rPr>
              <a:t>A/</a:t>
            </a:r>
            <a:r>
              <a:rPr spc="-355" dirty="0" smtClean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spc="-3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9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235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spc="-2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70" dirty="0">
                <a:latin typeface="Verdana" panose="020B0604030504040204" pitchFamily="34" charset="0"/>
                <a:ea typeface="Verdana" panose="020B0604030504040204" pitchFamily="34" charset="0"/>
              </a:rPr>
              <a:t>TAMPONE: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1714498"/>
            <a:ext cx="49382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11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COSA</a:t>
            </a:r>
            <a:r>
              <a:rPr sz="3600" b="1" spc="-114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SUCCEDE?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932" y="2632709"/>
            <a:ext cx="8536305" cy="229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80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2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Per</a:t>
            </a:r>
            <a:r>
              <a:rPr sz="2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l’alunna/o</a:t>
            </a:r>
            <a:r>
              <a:rPr sz="2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positiva/o</a:t>
            </a:r>
            <a:r>
              <a:rPr sz="2800" spc="-1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55"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verrà</a:t>
            </a:r>
            <a:r>
              <a:rPr sz="2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1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attivata</a:t>
            </a:r>
            <a:r>
              <a:rPr sz="2800" spc="-145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lang="it-IT" sz="2800" spc="35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la</a:t>
            </a:r>
            <a:r>
              <a:rPr sz="2800" spc="-130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Didattica</a:t>
            </a:r>
            <a:r>
              <a:rPr sz="2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distanza</a:t>
            </a:r>
            <a:r>
              <a:rPr sz="2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per </a:t>
            </a:r>
            <a:r>
              <a:rPr sz="2800" spc="-6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</a:t>
            </a:r>
            <a:r>
              <a:rPr sz="2800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2800" spc="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dur</a:t>
            </a:r>
            <a:r>
              <a:rPr sz="2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</a:t>
            </a:r>
            <a:r>
              <a:rPr sz="2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2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2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’</a:t>
            </a:r>
            <a:r>
              <a:rPr sz="2800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2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28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z="2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2800" spc="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me</a:t>
            </a:r>
            <a:r>
              <a:rPr sz="2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endParaRPr sz="2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2800" spc="-15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2800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</a:t>
            </a:r>
            <a:r>
              <a:rPr sz="2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2800" spc="-229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</a:t>
            </a:r>
            <a:r>
              <a:rPr sz="2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2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</a:t>
            </a:r>
            <a:r>
              <a:rPr sz="2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28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28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2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28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</a:t>
            </a:r>
            <a:r>
              <a:rPr sz="2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re</a:t>
            </a:r>
            <a:r>
              <a:rPr sz="2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scu</a:t>
            </a:r>
            <a:r>
              <a:rPr sz="2800" spc="-5"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z="2800" spc="-130"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2800" spc="150"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2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2800" spc="-2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b</a:t>
            </a:r>
            <a:r>
              <a:rPr sz="2800" spc="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2800" spc="-7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2800" spc="-9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z="2800" spc="2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</a:t>
            </a:r>
            <a:r>
              <a:rPr sz="2800" spc="1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2800" spc="8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2800" spc="-4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rà</a:t>
            </a:r>
            <a:r>
              <a:rPr lang="it-IT" sz="2800" spc="-40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esibire</a:t>
            </a:r>
            <a:r>
              <a:rPr sz="2800" spc="-145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lang="it-IT" sz="2800" spc="-65" dirty="0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esito negativo del tampone di verifica</a:t>
            </a:r>
            <a:endParaRPr sz="2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281" y="4800600"/>
            <a:ext cx="3788278" cy="267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534400" cy="1507067"/>
          </a:xfrm>
        </p:spPr>
        <p:txBody>
          <a:bodyPr/>
          <a:lstStyle/>
          <a:p>
            <a:r>
              <a:rPr lang="it-IT" b="1" spc="-235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it-IT" b="1" spc="-2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it-IT" b="1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125" dirty="0">
                <a:latin typeface="Verdana" panose="020B0604030504040204" pitchFamily="34" charset="0"/>
                <a:ea typeface="Verdana" panose="020B0604030504040204" pitchFamily="34" charset="0"/>
              </a:rPr>
              <a:t>COMPAGNO</a:t>
            </a:r>
            <a:r>
              <a:rPr lang="it-IT" b="1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it-IT" b="1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b="1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175" dirty="0">
                <a:latin typeface="Verdana" panose="020B0604030504040204" pitchFamily="34" charset="0"/>
                <a:ea typeface="Verdana" panose="020B0604030504040204" pitchFamily="34" charset="0"/>
              </a:rPr>
              <a:t>CLASSE</a:t>
            </a:r>
            <a:r>
              <a:rPr lang="it-IT" b="1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it-IT" b="1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b="1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345" dirty="0" smtClean="0">
                <a:latin typeface="Verdana" panose="020B0604030504040204" pitchFamily="34" charset="0"/>
                <a:ea typeface="Verdana" panose="020B0604030504040204" pitchFamily="34" charset="0"/>
              </a:rPr>
              <a:t>È </a:t>
            </a:r>
            <a:br>
              <a:rPr lang="it-IT" b="1" spc="-345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b="1" spc="-345" dirty="0" smtClean="0">
                <a:latin typeface="Verdana" panose="020B0604030504040204" pitchFamily="34" charset="0"/>
                <a:ea typeface="Verdana" panose="020B0604030504040204" pitchFamily="34" charset="0"/>
              </a:rPr>
              <a:t>positivo: cosa succede?</a:t>
            </a:r>
            <a:endParaRPr lang="it-IT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62000" y="2362200"/>
            <a:ext cx="9525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dell’Infanzia:</a:t>
            </a:r>
          </a:p>
          <a:p>
            <a:pPr algn="ctr"/>
            <a:endParaRPr lang="it-IT" sz="36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Tutta la classe va in quarantena,</a:t>
            </a:r>
          </a:p>
          <a:p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it-IT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e attività in presenza sono sospese per 10 </a:t>
            </a:r>
            <a:r>
              <a:rPr lang="it-IT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giorni.</a:t>
            </a:r>
          </a:p>
          <a:p>
            <a:r>
              <a:rPr lang="it-IT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rientro a scuola è previsto con esito di tampone negativo.</a:t>
            </a:r>
            <a:endParaRPr lang="it-IT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5105400"/>
            <a:ext cx="3788278" cy="267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28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1507067"/>
          </a:xfrm>
        </p:spPr>
        <p:txBody>
          <a:bodyPr/>
          <a:lstStyle/>
          <a:p>
            <a:r>
              <a:rPr lang="it-IT" b="1" spc="-235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it-IT" b="1" spc="-2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it-IT" b="1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125" dirty="0">
                <a:latin typeface="Verdana" panose="020B0604030504040204" pitchFamily="34" charset="0"/>
                <a:ea typeface="Verdana" panose="020B0604030504040204" pitchFamily="34" charset="0"/>
              </a:rPr>
              <a:t>COMPAGNO</a:t>
            </a:r>
            <a:r>
              <a:rPr lang="it-IT" b="1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it-IT" b="1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b="1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175" dirty="0">
                <a:latin typeface="Verdana" panose="020B0604030504040204" pitchFamily="34" charset="0"/>
                <a:ea typeface="Verdana" panose="020B0604030504040204" pitchFamily="34" charset="0"/>
              </a:rPr>
              <a:t>CLASSE</a:t>
            </a:r>
            <a:r>
              <a:rPr lang="it-IT" b="1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it-IT" b="1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b="1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b="1" spc="-345" dirty="0">
                <a:latin typeface="Verdana" panose="020B0604030504040204" pitchFamily="34" charset="0"/>
                <a:ea typeface="Verdana" panose="020B0604030504040204" pitchFamily="34" charset="0"/>
              </a:rPr>
              <a:t>È </a:t>
            </a:r>
            <a:br>
              <a:rPr lang="it-IT" b="1" spc="-345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b="1" spc="-345" dirty="0">
                <a:latin typeface="Verdana" panose="020B0604030504040204" pitchFamily="34" charset="0"/>
                <a:ea typeface="Verdana" panose="020B0604030504040204" pitchFamily="34" charset="0"/>
              </a:rPr>
              <a:t>positivo: cosa succede?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09600" y="1676400"/>
            <a:ext cx="1089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</a:t>
            </a:r>
            <a:r>
              <a:rPr lang="it-IT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Primaria:</a:t>
            </a:r>
          </a:p>
          <a:p>
            <a:pPr algn="ctr"/>
            <a:endParaRPr lang="it-IT" sz="36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Le attività proseguono; i compagni devono effettuare un tampone T0 (appena si viene a conoscenza del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caso).</a:t>
            </a: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Se il risultato è </a:t>
            </a:r>
            <a:r>
              <a:rPr lang="it-IT" sz="2400" i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negativo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si può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rientare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a scuola,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invece è </a:t>
            </a:r>
            <a:r>
              <a:rPr lang="it-IT" sz="2400" i="1" u="sng" dirty="0">
                <a:latin typeface="Verdana" panose="020B0604030504040204" pitchFamily="34" charset="0"/>
                <a:ea typeface="Verdana" panose="020B0604030504040204" pitchFamily="34" charset="0"/>
              </a:rPr>
              <a:t>positivo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, è necessario informare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MMG/PLS e non si rientra a scuola. Analogamente, per il tampone T5 se il risultato è positivo, è necessario informare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MMG/PLS e non recarsi a scuola.</a:t>
            </a:r>
            <a:endParaRPr lang="it-IT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Il tampone va ripetuto dopo 5 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giorni.  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0" y="5105400"/>
            <a:ext cx="3788278" cy="267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52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1235173"/>
            <a:ext cx="6898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35" dirty="0"/>
              <a:t>U</a:t>
            </a:r>
            <a:r>
              <a:rPr spc="-240" dirty="0"/>
              <a:t>N</a:t>
            </a:r>
            <a:r>
              <a:rPr spc="-50" dirty="0"/>
              <a:t> </a:t>
            </a:r>
            <a:r>
              <a:rPr spc="125" dirty="0"/>
              <a:t>COMPAGNO</a:t>
            </a:r>
            <a:r>
              <a:rPr spc="-50" dirty="0"/>
              <a:t> </a:t>
            </a:r>
            <a:r>
              <a:rPr spc="-580" dirty="0"/>
              <a:t>D</a:t>
            </a:r>
            <a:r>
              <a:rPr spc="-370" dirty="0"/>
              <a:t>I</a:t>
            </a:r>
            <a:r>
              <a:rPr spc="-45" dirty="0"/>
              <a:t> </a:t>
            </a:r>
            <a:r>
              <a:rPr spc="-175" dirty="0"/>
              <a:t>CLASSE</a:t>
            </a:r>
            <a:r>
              <a:rPr spc="-25" dirty="0"/>
              <a:t> </a:t>
            </a:r>
            <a:r>
              <a:rPr spc="-45" dirty="0" smtClean="0"/>
              <a:t> </a:t>
            </a:r>
            <a:r>
              <a:rPr spc="-345" dirty="0"/>
              <a:t>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1809213"/>
            <a:ext cx="6468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315" dirty="0">
                <a:solidFill>
                  <a:srgbClr val="EBEBEB"/>
                </a:solidFill>
                <a:latin typeface="Tahoma"/>
                <a:cs typeface="Tahoma"/>
              </a:rPr>
              <a:t>POSITIVO</a:t>
            </a:r>
            <a:r>
              <a:rPr sz="3600" b="1" spc="-175" dirty="0">
                <a:solidFill>
                  <a:srgbClr val="EBEBEB"/>
                </a:solidFill>
                <a:latin typeface="Tahoma"/>
                <a:cs typeface="Tahoma"/>
              </a:rPr>
              <a:t>:</a:t>
            </a:r>
            <a:r>
              <a:rPr sz="3600" b="1" spc="-30" dirty="0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sz="3600" b="1" spc="110" dirty="0">
                <a:solidFill>
                  <a:srgbClr val="EBEBEB"/>
                </a:solidFill>
                <a:latin typeface="Tahoma"/>
                <a:cs typeface="Tahoma"/>
              </a:rPr>
              <a:t>COSA</a:t>
            </a:r>
            <a:r>
              <a:rPr sz="3600" b="1" spc="-40" dirty="0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sz="3600" b="1" spc="-55" dirty="0">
                <a:solidFill>
                  <a:srgbClr val="EBEBEB"/>
                </a:solidFill>
                <a:latin typeface="Tahoma"/>
                <a:cs typeface="Tahoma"/>
              </a:rPr>
              <a:t>DEV</a:t>
            </a:r>
            <a:r>
              <a:rPr sz="3600" b="1" spc="-60" dirty="0">
                <a:solidFill>
                  <a:srgbClr val="EBEBEB"/>
                </a:solidFill>
                <a:latin typeface="Tahoma"/>
                <a:cs typeface="Tahoma"/>
              </a:rPr>
              <a:t>O</a:t>
            </a:r>
            <a:r>
              <a:rPr sz="3600" b="1" spc="-30" dirty="0">
                <a:solidFill>
                  <a:srgbClr val="EBEBEB"/>
                </a:solidFill>
                <a:latin typeface="Tahoma"/>
                <a:cs typeface="Tahoma"/>
              </a:rPr>
              <a:t> </a:t>
            </a:r>
            <a:r>
              <a:rPr sz="3600" b="1" spc="-215" dirty="0">
                <a:solidFill>
                  <a:srgbClr val="EBEBEB"/>
                </a:solidFill>
                <a:latin typeface="Tahoma"/>
                <a:cs typeface="Tahoma"/>
              </a:rPr>
              <a:t>FARE?</a:t>
            </a:r>
            <a:endParaRPr sz="360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932" y="2632709"/>
            <a:ext cx="8667115" cy="2200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68325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125470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più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presto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va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contattato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il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medico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di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medicina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generale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(MMG)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 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pediatra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di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libera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scelta	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(PLS)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per </a:t>
            </a:r>
            <a:r>
              <a:rPr sz="1800" b="1" spc="-55" dirty="0">
                <a:solidFill>
                  <a:srgbClr val="404040"/>
                </a:solidFill>
                <a:latin typeface="Tahoma"/>
                <a:cs typeface="Tahoma"/>
              </a:rPr>
              <a:t>ottenere 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la </a:t>
            </a:r>
            <a:r>
              <a:rPr sz="1800" b="1" spc="-50" dirty="0">
                <a:solidFill>
                  <a:srgbClr val="404040"/>
                </a:solidFill>
                <a:latin typeface="Tahoma"/>
                <a:cs typeface="Tahoma"/>
              </a:rPr>
              <a:t>prescrizione </a:t>
            </a:r>
            <a:r>
              <a:rPr sz="1800" b="1" spc="50" dirty="0">
                <a:solidFill>
                  <a:srgbClr val="404040"/>
                </a:solidFill>
                <a:latin typeface="Tahoma"/>
                <a:cs typeface="Tahoma"/>
              </a:rPr>
              <a:t>medica </a:t>
            </a:r>
            <a:r>
              <a:rPr sz="1800" b="1" dirty="0">
                <a:solidFill>
                  <a:srgbClr val="404040"/>
                </a:solidFill>
                <a:latin typeface="Tahoma"/>
                <a:cs typeface="Tahoma"/>
              </a:rPr>
              <a:t>del </a:t>
            </a:r>
            <a:r>
              <a:rPr sz="1800" b="1" spc="-5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tampone</a:t>
            </a:r>
            <a:endParaRPr sz="1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b="1" spc="-50" dirty="0">
                <a:solidFill>
                  <a:srgbClr val="404040"/>
                </a:solidFill>
                <a:latin typeface="Tahoma"/>
                <a:cs typeface="Tahoma"/>
              </a:rPr>
              <a:t>Recarsi 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al </a:t>
            </a:r>
            <a:r>
              <a:rPr sz="1800" b="1" spc="-50" dirty="0">
                <a:solidFill>
                  <a:srgbClr val="404040"/>
                </a:solidFill>
                <a:latin typeface="Tahoma"/>
                <a:cs typeface="Tahoma"/>
              </a:rPr>
              <a:t>più </a:t>
            </a:r>
            <a:r>
              <a:rPr sz="1800" b="1" spc="-70" dirty="0">
                <a:solidFill>
                  <a:srgbClr val="404040"/>
                </a:solidFill>
                <a:latin typeface="Tahoma"/>
                <a:cs typeface="Tahoma"/>
              </a:rPr>
              <a:t>presto </a:t>
            </a:r>
            <a:r>
              <a:rPr sz="1800" b="1" spc="-95" dirty="0">
                <a:solidFill>
                  <a:srgbClr val="404040"/>
                </a:solidFill>
                <a:latin typeface="Tahoma"/>
                <a:cs typeface="Tahoma"/>
              </a:rPr>
              <a:t>in </a:t>
            </a:r>
            <a:r>
              <a:rPr sz="1800" b="1" dirty="0">
                <a:solidFill>
                  <a:srgbClr val="404040"/>
                </a:solidFill>
                <a:latin typeface="Tahoma"/>
                <a:cs typeface="Tahoma"/>
              </a:rPr>
              <a:t>farmacia 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con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la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prescrizione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del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medico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per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usufruire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tampone</a:t>
            </a:r>
            <a:r>
              <a:rPr sz="1800" b="1" spc="-2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rgbClr val="404040"/>
                </a:solidFill>
                <a:latin typeface="Tahoma"/>
                <a:cs typeface="Tahoma"/>
              </a:rPr>
              <a:t>gratuito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il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cui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risultato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andrà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caricato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dalla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farmacia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piattaforma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Lo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stesso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tampone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andrà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ripetuto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40" dirty="0">
                <a:solidFill>
                  <a:srgbClr val="404040"/>
                </a:solidFill>
                <a:latin typeface="Tahoma"/>
                <a:cs typeface="Tahoma"/>
              </a:rPr>
              <a:t>dopo</a:t>
            </a:r>
            <a:r>
              <a:rPr sz="1800" b="1" spc="-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10" dirty="0">
                <a:solidFill>
                  <a:srgbClr val="404040"/>
                </a:solidFill>
                <a:latin typeface="Tahoma"/>
                <a:cs typeface="Tahoma"/>
              </a:rPr>
              <a:t>cinque</a:t>
            </a:r>
            <a:r>
              <a:rPr sz="1800" b="1" spc="-4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75" dirty="0">
                <a:solidFill>
                  <a:srgbClr val="404040"/>
                </a:solidFill>
                <a:latin typeface="Tahoma"/>
                <a:cs typeface="Tahoma"/>
              </a:rPr>
              <a:t>giorni</a:t>
            </a:r>
            <a:endParaRPr sz="1800">
              <a:latin typeface="Tahoma"/>
              <a:cs typeface="Tahom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281" y="4800600"/>
            <a:ext cx="3788278" cy="267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asellaDiTesto 6"/>
          <p:cNvSpPr txBox="1"/>
          <p:nvPr/>
        </p:nvSpPr>
        <p:spPr>
          <a:xfrm>
            <a:off x="1524000" y="838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>
                <a:solidFill>
                  <a:schemeClr val="accent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Primaria:</a:t>
            </a:r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623817"/>
            <a:ext cx="689864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800" b="1" spc="-235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Secondaria di Primo Grado</a:t>
            </a:r>
            <a:r>
              <a:rPr lang="it-IT" spc="-235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pc="-235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sz="3200" spc="-235" dirty="0" smtClean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sz="3200" spc="-240" dirty="0" smtClean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z="3200" spc="-5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125" dirty="0">
                <a:latin typeface="Verdana" panose="020B0604030504040204" pitchFamily="34" charset="0"/>
                <a:ea typeface="Verdana" panose="020B0604030504040204" pitchFamily="34" charset="0"/>
              </a:rPr>
              <a:t>COMPAGNO</a:t>
            </a:r>
            <a:r>
              <a:rPr sz="3200"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sz="3200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3200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175" dirty="0">
                <a:latin typeface="Verdana" panose="020B0604030504040204" pitchFamily="34" charset="0"/>
                <a:ea typeface="Verdana" panose="020B0604030504040204" pitchFamily="34" charset="0"/>
              </a:rPr>
              <a:t>CLASSE</a:t>
            </a:r>
            <a:r>
              <a:rPr sz="3200"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sz="3200"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z="3200"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6961" y="1600200"/>
            <a:ext cx="8442325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3600" b="1" spc="-315" dirty="0" smtClean="0">
              <a:solidFill>
                <a:srgbClr val="EBEBEB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315" dirty="0" smtClean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POSITIVO</a:t>
            </a:r>
            <a:r>
              <a:rPr sz="3600" b="1" spc="-17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:</a:t>
            </a:r>
            <a:r>
              <a:rPr sz="3600" b="1" spc="-3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2800" b="1" spc="-13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POSS</a:t>
            </a:r>
            <a:r>
              <a:rPr sz="2800" b="1" spc="-15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</a:t>
            </a:r>
            <a:r>
              <a:rPr sz="2800" b="1" spc="-4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2800" b="1" spc="-13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ANDARE</a:t>
            </a:r>
            <a:r>
              <a:rPr sz="2800" b="1" spc="-4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2800" b="1" spc="19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</a:t>
            </a:r>
            <a:r>
              <a:rPr sz="2800" b="1" spc="-4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2800" b="1" spc="-6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SCUOLA?</a:t>
            </a:r>
            <a:endParaRPr sz="28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631" y="3097227"/>
            <a:ext cx="8668385" cy="324231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marR="451484" indent="-342900">
              <a:lnSpc>
                <a:spcPts val="1839"/>
              </a:lnSpc>
              <a:spcBef>
                <a:spcPts val="330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Nel</a:t>
            </a:r>
            <a:r>
              <a:rPr sz="17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</a:t>
            </a:r>
            <a:r>
              <a:rPr sz="17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</a:t>
            </a:r>
            <a:r>
              <a:rPr sz="17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una</a:t>
            </a:r>
            <a:r>
              <a:rPr sz="17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positività</a:t>
            </a:r>
            <a:r>
              <a:rPr sz="17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segnalata</a:t>
            </a:r>
            <a:r>
              <a:rPr sz="17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nella</a:t>
            </a:r>
            <a:r>
              <a:rPr sz="1700" spc="-1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classe,</a:t>
            </a:r>
            <a:r>
              <a:rPr sz="17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tutti</a:t>
            </a:r>
            <a:r>
              <a:rPr sz="17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gli</a:t>
            </a:r>
            <a:r>
              <a:rPr sz="17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altri</a:t>
            </a:r>
            <a:r>
              <a:rPr sz="17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alunni</a:t>
            </a:r>
            <a:r>
              <a:rPr sz="17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possono </a:t>
            </a:r>
            <a:r>
              <a:rPr sz="1700" spc="-5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</a:t>
            </a:r>
            <a:r>
              <a:rPr sz="17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enire</a:t>
            </a:r>
            <a:r>
              <a:rPr sz="1700" spc="-1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7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scuo</a:t>
            </a:r>
            <a:r>
              <a:rPr sz="17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700" spc="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7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indos</a:t>
            </a:r>
            <a:r>
              <a:rPr sz="1700" b="1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</a:t>
            </a:r>
            <a:r>
              <a:rPr sz="1700" b="1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and</a:t>
            </a:r>
            <a:r>
              <a:rPr sz="1700" b="1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</a:t>
            </a:r>
            <a:r>
              <a:rPr sz="17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escl</a:t>
            </a:r>
            <a:r>
              <a:rPr sz="17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u</a:t>
            </a:r>
            <a:r>
              <a:rPr sz="1700" b="1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</a:t>
            </a:r>
            <a:r>
              <a:rPr sz="17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iva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ente 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</a:t>
            </a:r>
            <a:r>
              <a:rPr sz="17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asche</a:t>
            </a:r>
            <a:r>
              <a:rPr sz="17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r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ine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 </a:t>
            </a:r>
            <a:r>
              <a:rPr sz="17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ti</a:t>
            </a:r>
            <a:r>
              <a:rPr sz="1700" b="1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</a:t>
            </a:r>
            <a:r>
              <a:rPr sz="17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FFP2</a:t>
            </a:r>
            <a:endParaRPr sz="17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  <a:p>
            <a:pPr marL="12700">
              <a:lnSpc>
                <a:spcPts val="1939"/>
              </a:lnSpc>
              <a:spcBef>
                <a:spcPts val="760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7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Se</a:t>
            </a:r>
            <a:r>
              <a:rPr sz="17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viene</a:t>
            </a:r>
            <a:r>
              <a:rPr sz="17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registrato</a:t>
            </a:r>
            <a:r>
              <a:rPr sz="17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un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secondo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caso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7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positività</a:t>
            </a:r>
            <a:r>
              <a:rPr sz="1700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,</a:t>
            </a:r>
            <a:r>
              <a:rPr sz="17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vengono</a:t>
            </a:r>
            <a:r>
              <a:rPr sz="17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7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scuola,</a:t>
            </a:r>
            <a:r>
              <a:rPr sz="17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sempre</a:t>
            </a:r>
            <a:endParaRPr sz="17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>
              <a:lnSpc>
                <a:spcPts val="1939"/>
              </a:lnSpc>
            </a:pPr>
            <a:r>
              <a:rPr sz="17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</a:t>
            </a:r>
            <a:r>
              <a:rPr sz="17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</a:t>
            </a:r>
            <a:r>
              <a:rPr sz="17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7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scheri</a:t>
            </a:r>
            <a:r>
              <a:rPr sz="17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1700" spc="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7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7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FFP2:</a:t>
            </a:r>
            <a:endParaRPr sz="17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825"/>
              </a:spcBef>
              <a:tabLst>
                <a:tab pos="756285" algn="l"/>
              </a:tabLst>
            </a:pPr>
            <a:r>
              <a:rPr sz="1200" spc="-12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gli</a:t>
            </a:r>
            <a:r>
              <a:rPr sz="15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alunni</a:t>
            </a:r>
            <a:r>
              <a:rPr sz="15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che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hanno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concluso</a:t>
            </a:r>
            <a:r>
              <a:rPr sz="15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il</a:t>
            </a:r>
            <a:r>
              <a:rPr sz="15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ciclo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vaccinale</a:t>
            </a:r>
            <a:r>
              <a:rPr sz="15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primario</a:t>
            </a:r>
            <a:r>
              <a:rPr sz="15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b="1" spc="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meno 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5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120</a:t>
            </a:r>
            <a:r>
              <a:rPr sz="15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r>
              <a:rPr sz="15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;</a:t>
            </a:r>
            <a:endParaRPr sz="15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820"/>
              </a:spcBef>
              <a:tabLst>
                <a:tab pos="756285" algn="l"/>
              </a:tabLst>
            </a:pPr>
            <a:r>
              <a:rPr sz="1200" spc="-12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gli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alunni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che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sono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guariti</a:t>
            </a:r>
            <a:r>
              <a:rPr sz="15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</a:t>
            </a:r>
            <a:r>
              <a:rPr sz="15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Covid</a:t>
            </a:r>
            <a:r>
              <a:rPr sz="15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b="1" spc="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meno 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5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120</a:t>
            </a:r>
            <a:r>
              <a:rPr sz="15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endParaRPr sz="15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825"/>
              </a:spcBef>
              <a:tabLst>
                <a:tab pos="756285" algn="l"/>
              </a:tabLst>
            </a:pPr>
            <a:r>
              <a:rPr sz="1200" spc="-12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gli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alunni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cui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è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stata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somministrata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la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dose</a:t>
            </a:r>
            <a:r>
              <a:rPr sz="15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5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richiamo</a:t>
            </a:r>
            <a:r>
              <a:rPr sz="15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5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(Booster)</a:t>
            </a:r>
            <a:endParaRPr sz="15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ts val="1710"/>
              </a:lnSpc>
              <a:spcBef>
                <a:spcPts val="815"/>
              </a:spcBef>
              <a:tabLst>
                <a:tab pos="853440" algn="l"/>
                <a:tab pos="1321435" algn="l"/>
                <a:tab pos="2014855" algn="l"/>
                <a:tab pos="3178175" algn="l"/>
                <a:tab pos="3477895" algn="l"/>
                <a:tab pos="4192904" algn="l"/>
                <a:tab pos="4485640" algn="l"/>
                <a:tab pos="5028565" algn="l"/>
                <a:tab pos="5473700" algn="l"/>
                <a:tab pos="6319520" algn="l"/>
                <a:tab pos="6664959" algn="l"/>
                <a:tab pos="7301230" algn="l"/>
                <a:tab pos="7900034" algn="l"/>
                <a:tab pos="8488045" algn="l"/>
              </a:tabLst>
            </a:pPr>
            <a:r>
              <a:rPr sz="15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Gli	</a:t>
            </a:r>
            <a:r>
              <a:rPr sz="1500" b="1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altr</a:t>
            </a:r>
            <a:r>
              <a:rPr sz="1500" b="1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alunn</a:t>
            </a:r>
            <a:r>
              <a:rPr sz="15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seguiranno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le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le</a:t>
            </a:r>
            <a:r>
              <a:rPr sz="15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zioni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</a:t>
            </a:r>
            <a:r>
              <a:rPr sz="1500" b="1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n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b="1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</a:t>
            </a:r>
            <a:r>
              <a:rPr sz="1500" b="1" spc="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</a:t>
            </a:r>
            <a:r>
              <a:rPr sz="1500" b="1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</a:t>
            </a:r>
            <a:r>
              <a:rPr sz="15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	</a:t>
            </a:r>
            <a:r>
              <a:rPr sz="15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</a:t>
            </a:r>
            <a:r>
              <a:rPr sz="15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</a:t>
            </a:r>
            <a:r>
              <a:rPr sz="15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5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1</a:t>
            </a:r>
            <a:r>
              <a:rPr sz="15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0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or</a:t>
            </a:r>
            <a:r>
              <a:rPr sz="1500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15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</a:t>
            </a:r>
            <a:r>
              <a:rPr sz="15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</a:t>
            </a:r>
            <a:r>
              <a:rPr sz="1500" spc="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500" spc="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	</a:t>
            </a:r>
            <a:r>
              <a:rPr sz="15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</a:t>
            </a:r>
            <a:endParaRPr sz="15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ts val="1710"/>
              </a:lnSpc>
            </a:pPr>
            <a:r>
              <a:rPr sz="1500" spc="-2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500"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500" spc="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</a:t>
            </a:r>
            <a:r>
              <a:rPr sz="1500"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z="1500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z</a:t>
            </a:r>
            <a:r>
              <a:rPr sz="15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one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</a:t>
            </a:r>
            <a:r>
              <a:rPr sz="15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5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</a:t>
            </a:r>
            <a:r>
              <a:rPr sz="1500" spc="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z="15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5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po</a:t>
            </a:r>
            <a:r>
              <a:rPr sz="15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5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</a:t>
            </a:r>
            <a:r>
              <a:rPr sz="15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z="15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z="1500" spc="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à</a:t>
            </a:r>
            <a:endParaRPr sz="15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 marR="19050" indent="-285115">
              <a:lnSpc>
                <a:spcPts val="1839"/>
              </a:lnSpc>
              <a:spcBef>
                <a:spcPts val="1025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z="17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terzo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caso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7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positività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tutti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gli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alunni</a:t>
            </a:r>
            <a:r>
              <a:rPr sz="17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seguiranno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le</a:t>
            </a:r>
            <a:r>
              <a:rPr sz="17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lezioni</a:t>
            </a:r>
            <a:r>
              <a:rPr sz="17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in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DAD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per</a:t>
            </a:r>
            <a:r>
              <a:rPr sz="1700" b="1" spc="-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almeno </a:t>
            </a:r>
            <a:r>
              <a:rPr sz="1700" b="1" spc="-4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10</a:t>
            </a:r>
            <a:r>
              <a:rPr sz="17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dalla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data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segnalazione</a:t>
            </a:r>
            <a:r>
              <a:rPr sz="17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della</a:t>
            </a:r>
            <a:r>
              <a:rPr sz="17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7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positività</a:t>
            </a:r>
            <a:endParaRPr sz="17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5257800"/>
            <a:ext cx="3141838" cy="22220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2725" y="1288169"/>
            <a:ext cx="73766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35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spc="-240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25" dirty="0">
                <a:latin typeface="Verdana" panose="020B0604030504040204" pitchFamily="34" charset="0"/>
                <a:ea typeface="Verdana" panose="020B0604030504040204" pitchFamily="34" charset="0"/>
              </a:rPr>
              <a:t>COMPAGNO</a:t>
            </a:r>
            <a:r>
              <a:rPr spc="-5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75" dirty="0">
                <a:latin typeface="Verdana" panose="020B0604030504040204" pitchFamily="34" charset="0"/>
                <a:ea typeface="Verdana" panose="020B0604030504040204" pitchFamily="34" charset="0"/>
              </a:rPr>
              <a:t>CLASSE</a:t>
            </a:r>
            <a:r>
              <a:rPr spc="-2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58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spc="-37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1517" y="2057400"/>
            <a:ext cx="84423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31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POSITIVO</a:t>
            </a:r>
            <a:r>
              <a:rPr sz="3600" b="1" spc="-17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:</a:t>
            </a:r>
            <a:r>
              <a:rPr sz="3600" b="1" spc="-3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13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POSS</a:t>
            </a:r>
            <a:r>
              <a:rPr sz="3600" b="1" spc="-15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</a:t>
            </a:r>
            <a:r>
              <a:rPr sz="3600" b="1" spc="-4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13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ANDARE</a:t>
            </a:r>
            <a:r>
              <a:rPr sz="3600" b="1" spc="-4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19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</a:t>
            </a:r>
            <a:r>
              <a:rPr sz="3600" b="1" spc="-4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6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SCUOLA?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7800" y="3590677"/>
            <a:ext cx="8583295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55725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Tutti</a:t>
            </a:r>
            <a:r>
              <a:rPr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gli</a:t>
            </a:r>
            <a:r>
              <a:rPr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alunni</a:t>
            </a:r>
            <a:r>
              <a:rPr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che</a:t>
            </a:r>
            <a:r>
              <a:rPr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vengono</a:t>
            </a:r>
            <a:r>
              <a:rPr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scuola</a:t>
            </a:r>
            <a:r>
              <a:rPr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devono</a:t>
            </a:r>
            <a:r>
              <a:rPr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dirty="0" err="1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praticare</a:t>
            </a:r>
            <a:r>
              <a:rPr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endParaRPr lang="it-IT" spc="-120" dirty="0" smtClean="0">
              <a:solidFill>
                <a:srgbClr val="40404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 marR="1355725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b="1" spc="-13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l’auto</a:t>
            </a:r>
            <a:r>
              <a:rPr b="1" spc="-3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sorveglianz</a:t>
            </a:r>
            <a:r>
              <a:rPr b="1" spc="-4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</a:t>
            </a:r>
            <a:r>
              <a:rPr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,</a:t>
            </a:r>
            <a:r>
              <a:rPr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</a:t>
            </a:r>
            <a:r>
              <a:rPr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oè</a:t>
            </a:r>
            <a:r>
              <a:rPr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</a:t>
            </a:r>
            <a:r>
              <a:rPr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</a:t>
            </a:r>
            <a:r>
              <a:rPr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ra</a:t>
            </a:r>
            <a:r>
              <a:rPr spc="-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</a:t>
            </a:r>
            <a:r>
              <a:rPr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no: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r>
              <a:rPr spc="-10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Indossare</a:t>
            </a:r>
            <a:r>
              <a:rPr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sempre</a:t>
            </a:r>
            <a:r>
              <a:rPr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la</a:t>
            </a:r>
            <a:r>
              <a:rPr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mascherina</a:t>
            </a:r>
            <a:r>
              <a:rPr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FFP2</a:t>
            </a:r>
            <a:r>
              <a:rPr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quando</a:t>
            </a:r>
            <a:r>
              <a:rPr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escono</a:t>
            </a:r>
            <a:r>
              <a:rPr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</a:t>
            </a:r>
            <a:r>
              <a:rPr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casa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756285" marR="5080" indent="-287020">
              <a:lnSpc>
                <a:spcPct val="100000"/>
              </a:lnSpc>
              <a:spcBef>
                <a:spcPts val="994"/>
              </a:spcBef>
              <a:tabLst>
                <a:tab pos="756285" algn="l"/>
              </a:tabLst>
            </a:pPr>
            <a:r>
              <a:rPr spc="-10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Lucida Sans Unicode"/>
              </a:rPr>
              <a:t>▶	</a:t>
            </a:r>
            <a:r>
              <a:rPr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Monitorare </a:t>
            </a:r>
            <a:r>
              <a:rPr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l’eventuale </a:t>
            </a:r>
            <a:r>
              <a:rPr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insorgenza </a:t>
            </a:r>
            <a:r>
              <a:rPr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dei </a:t>
            </a:r>
            <a:r>
              <a:rPr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sintomi </a:t>
            </a:r>
            <a:r>
              <a:rPr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Covid </a:t>
            </a:r>
            <a:r>
              <a:rPr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e, </a:t>
            </a:r>
            <a:r>
              <a:rPr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 </a:t>
            </a:r>
            <a:r>
              <a:rPr spc="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 </a:t>
            </a:r>
            <a:r>
              <a:rPr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affermativo, </a:t>
            </a:r>
            <a:r>
              <a:rPr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ff</a:t>
            </a:r>
            <a:r>
              <a:rPr spc="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tt</a:t>
            </a:r>
            <a:r>
              <a:rPr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uare</a:t>
            </a:r>
            <a:r>
              <a:rPr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</a:t>
            </a:r>
            <a:r>
              <a:rPr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</a:t>
            </a:r>
            <a:r>
              <a:rPr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b</a:t>
            </a:r>
            <a:r>
              <a:rPr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</a:t>
            </a:r>
            <a:r>
              <a:rPr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pc="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un</a:t>
            </a:r>
            <a:r>
              <a:rPr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pc="-105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</a:t>
            </a:r>
            <a:r>
              <a:rPr spc="2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</a:t>
            </a:r>
            <a:r>
              <a:rPr spc="40" dirty="0" err="1" smtClean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mpone</a:t>
            </a: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5257800"/>
            <a:ext cx="3141838" cy="22220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600200" y="6096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spc="-235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Secondaria di Primo Grado</a:t>
            </a:r>
            <a: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1143435"/>
            <a:ext cx="8534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it-IT"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605" dirty="0" smtClean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spc="-4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40" dirty="0">
                <a:latin typeface="Verdana" panose="020B0604030504040204" pitchFamily="34" charset="0"/>
                <a:ea typeface="Verdana" panose="020B0604030504040204" pitchFamily="34" charset="0"/>
              </a:rPr>
              <a:t>CONTATTO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0" dirty="0"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spc="-45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345" dirty="0">
                <a:latin typeface="Verdana" panose="020B0604030504040204" pitchFamily="34" charset="0"/>
                <a:ea typeface="Verdana" panose="020B0604030504040204" pitchFamily="34" charset="0"/>
              </a:rPr>
              <a:t>È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-110" dirty="0">
                <a:latin typeface="Verdana" panose="020B0604030504040204" pitchFamily="34" charset="0"/>
                <a:ea typeface="Verdana" panose="020B0604030504040204" pitchFamily="34" charset="0"/>
              </a:rPr>
              <a:t>AVVENUTO</a:t>
            </a:r>
            <a:r>
              <a:rPr spc="-4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pc="195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1828800"/>
            <a:ext cx="745286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5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SCUOLA: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11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COSA</a:t>
            </a:r>
            <a:r>
              <a:rPr sz="3600" b="1" spc="-70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3600" b="1" spc="-114" dirty="0">
                <a:solidFill>
                  <a:srgbClr val="EBEBEB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SUCCEDE?</a:t>
            </a:r>
            <a:endParaRPr sz="3600" dirty="0">
              <a:latin typeface="Verdana" panose="020B0604030504040204" pitchFamily="34" charset="0"/>
              <a:ea typeface="Verdana" panose="020B0604030504040204" pitchFamily="34" charset="0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3932" y="2632709"/>
            <a:ext cx="8966200" cy="2634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93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questo</a:t>
            </a:r>
            <a:r>
              <a:rPr sz="18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si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applicano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le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norme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vigore</a:t>
            </a:r>
            <a:r>
              <a:rPr sz="1800" spc="-1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30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dicembre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specificate </a:t>
            </a:r>
            <a:r>
              <a:rPr sz="1800" spc="-6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dalla</a:t>
            </a:r>
            <a:r>
              <a:rPr sz="1800" spc="-16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Nota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60153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Ministero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della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Salute: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b="1" spc="-90" dirty="0">
                <a:solidFill>
                  <a:srgbClr val="B31166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1.	</a:t>
            </a:r>
            <a:r>
              <a:rPr sz="1800" b="1" spc="-7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Soggetti 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non </a:t>
            </a:r>
            <a:r>
              <a:rPr sz="18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vaccinati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 </a:t>
            </a:r>
            <a:r>
              <a:rPr sz="1800" b="1" spc="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che 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non </a:t>
            </a:r>
            <a:r>
              <a:rPr sz="1800" b="1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abbiano </a:t>
            </a:r>
            <a:r>
              <a:rPr sz="1800" b="1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completato </a:t>
            </a:r>
            <a:r>
              <a:rPr sz="1800" b="1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il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ciclo </a:t>
            </a:r>
            <a:r>
              <a:rPr sz="1800" b="1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vaccinale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primario</a:t>
            </a:r>
            <a:r>
              <a:rPr sz="1800" spc="-1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(i.e.</a:t>
            </a:r>
            <a:r>
              <a:rPr sz="18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abbiano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ricevuto</a:t>
            </a:r>
            <a:r>
              <a:rPr sz="18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una</a:t>
            </a:r>
            <a:r>
              <a:rPr sz="1800" spc="-1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sola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dose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di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vaccino</a:t>
            </a:r>
            <a:r>
              <a:rPr sz="1800" spc="-1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delle</a:t>
            </a:r>
            <a:r>
              <a:rPr sz="1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due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previste)</a:t>
            </a:r>
            <a:r>
              <a:rPr sz="18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o </a:t>
            </a:r>
            <a:r>
              <a:rPr sz="1800" b="1" spc="-509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che </a:t>
            </a:r>
            <a:r>
              <a:rPr sz="1800" b="1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abbiano </a:t>
            </a:r>
            <a:r>
              <a:rPr sz="1800" b="1" spc="-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completato </a:t>
            </a:r>
            <a:r>
              <a:rPr sz="1800" b="1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il </a:t>
            </a:r>
            <a:r>
              <a:rPr sz="1800" b="1" spc="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ciclo </a:t>
            </a:r>
            <a:r>
              <a:rPr sz="1800" b="1" spc="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vaccinale </a:t>
            </a:r>
            <a:r>
              <a:rPr sz="1800" b="1" spc="-6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primario </a:t>
            </a:r>
            <a:r>
              <a:rPr sz="1800" b="1" spc="8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da </a:t>
            </a:r>
            <a:r>
              <a:rPr sz="1800" b="1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meno </a:t>
            </a:r>
            <a:r>
              <a:rPr sz="18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 </a:t>
            </a:r>
            <a:r>
              <a:rPr sz="1800" b="1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14 </a:t>
            </a:r>
            <a:r>
              <a:rPr sz="1800" b="1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: </a:t>
            </a:r>
            <a:r>
              <a:rPr sz="1800" spc="-1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rimane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inalterata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l’attuale</a:t>
            </a:r>
            <a:r>
              <a:rPr sz="1800" spc="-11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misura</a:t>
            </a:r>
            <a:r>
              <a:rPr sz="1800" spc="-15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della</a:t>
            </a:r>
            <a:r>
              <a:rPr sz="1800" spc="-1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quarantena</a:t>
            </a:r>
            <a:r>
              <a:rPr sz="1800" b="1" spc="-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prevista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nella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durata</a:t>
            </a:r>
            <a:r>
              <a:rPr sz="1800" spc="-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b="1" spc="-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di</a:t>
            </a:r>
            <a:r>
              <a:rPr sz="1800" b="1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10 </a:t>
            </a:r>
            <a:r>
              <a:rPr sz="1800" b="1" spc="-509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 </a:t>
            </a:r>
            <a:r>
              <a:rPr sz="1800" b="1" spc="-7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/>
              </a:rPr>
              <a:t>giorni </a:t>
            </a:r>
            <a:r>
              <a:rPr sz="1800" spc="-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dall’ultima </a:t>
            </a:r>
            <a:r>
              <a:rPr sz="1800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esposizione </a:t>
            </a:r>
            <a:r>
              <a:rPr sz="1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 </a:t>
            </a:r>
            <a:r>
              <a:rPr sz="1800" spc="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caso, </a:t>
            </a:r>
            <a:r>
              <a:rPr sz="18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al </a:t>
            </a:r>
            <a:r>
              <a:rPr sz="1800" spc="-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termine </a:t>
            </a:r>
            <a:r>
              <a:rPr sz="1800" spc="2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del </a:t>
            </a:r>
            <a:r>
              <a:rPr sz="1800" spc="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quale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periodo 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risulti 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eseguito</a:t>
            </a:r>
            <a:r>
              <a:rPr sz="1800" spc="-114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un</a:t>
            </a:r>
            <a:r>
              <a:rPr sz="1800" spc="-1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test</a:t>
            </a:r>
            <a:r>
              <a:rPr sz="1800" spc="-10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molecolare</a:t>
            </a:r>
            <a:r>
              <a:rPr sz="1800" spc="-15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o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antigenico</a:t>
            </a:r>
            <a:r>
              <a:rPr sz="1800" spc="-14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con</a:t>
            </a:r>
            <a:r>
              <a:rPr sz="1800" spc="-14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risultato</a:t>
            </a:r>
            <a:r>
              <a:rPr sz="1800" spc="-135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negativo;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0" y="5410200"/>
            <a:ext cx="2818618" cy="19934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371600" y="6858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pc="-235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Scuola Secondaria di Primo Grado</a:t>
            </a:r>
            <a: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it-IT" spc="-235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119</TotalTime>
  <Words>272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Century Gothic</vt:lpstr>
      <vt:lpstr>Lucida Sans Unicode</vt:lpstr>
      <vt:lpstr>Tahoma</vt:lpstr>
      <vt:lpstr>Verdana</vt:lpstr>
      <vt:lpstr>Wingdings 3</vt:lpstr>
      <vt:lpstr>Sezione</vt:lpstr>
      <vt:lpstr>NUOVE MISURE PER LA GESTIONE DEI CASI DI POSITIVITÀ IN CLASSE  IN VIGORE DAL 10 GENNAIO 2022</vt:lpstr>
      <vt:lpstr>MIA/o FIGLIA/o È POSITIVA/o A UN TAMPONE:</vt:lpstr>
      <vt:lpstr>MIA/O FIGLIA/O È POSITIVA/O A UN TAMPONE:</vt:lpstr>
      <vt:lpstr>UN COMPAGNO DI CLASSE DI È  positivo: cosa succede?</vt:lpstr>
      <vt:lpstr>UN COMPAGNO DI CLASSE DI È  positivo: cosa succede?</vt:lpstr>
      <vt:lpstr>UN COMPAGNO DI CLASSE  È</vt:lpstr>
      <vt:lpstr>Scuola Secondaria di Primo Grado UN COMPAGNO DI CLASSE DI È</vt:lpstr>
      <vt:lpstr>UN COMPAGNO DI CLASSE DI È</vt:lpstr>
      <vt:lpstr>I L CONTATTO NON È AVVENUTO A</vt:lpstr>
      <vt:lpstr>Ii L CONTATTO NON È AVVENUTO A</vt:lpstr>
      <vt:lpstr>I L CONTATTO NON È AVVENUTO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NUOVE MISURE PER LA GESTIONE DEI CASI DI POSITIVITÀ IN CLASSE</dc:title>
  <dc:creator>Marco Bollettino</dc:creator>
  <cp:lastModifiedBy>anna mesiani</cp:lastModifiedBy>
  <cp:revision>10</cp:revision>
  <dcterms:created xsi:type="dcterms:W3CDTF">2022-01-08T19:06:19Z</dcterms:created>
  <dcterms:modified xsi:type="dcterms:W3CDTF">2022-01-09T11:35:31Z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2022-01-08T00:00:00Z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2022-01-08T00:00:00Z</vt:filetime>
  </property>
</Properties>
</file>